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>
  <p:sldMasterIdLst>
    <p:sldMasterId id="2147484552" r:id="rId4"/>
  </p:sldMasterIdLst>
  <p:notesMasterIdLst>
    <p:notesMasterId r:id="rId19"/>
  </p:notesMasterIdLst>
  <p:handoutMasterIdLst>
    <p:handoutMasterId r:id="rId20"/>
  </p:handoutMasterIdLst>
  <p:sldIdLst>
    <p:sldId id="256" r:id="rId5"/>
    <p:sldId id="380" r:id="rId6"/>
    <p:sldId id="381" r:id="rId7"/>
    <p:sldId id="382" r:id="rId8"/>
    <p:sldId id="384" r:id="rId9"/>
    <p:sldId id="385" r:id="rId10"/>
    <p:sldId id="388" r:id="rId11"/>
    <p:sldId id="387" r:id="rId12"/>
    <p:sldId id="389" r:id="rId13"/>
    <p:sldId id="390" r:id="rId14"/>
    <p:sldId id="391" r:id="rId15"/>
    <p:sldId id="392" r:id="rId16"/>
    <p:sldId id="393" r:id="rId17"/>
    <p:sldId id="363" r:id="rId18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pitchFamily="1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pitchFamily="1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pitchFamily="1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pitchFamily="1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pitchFamily="1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pitchFamily="1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pitchFamily="1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pitchFamily="1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pitchFamily="1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004C"/>
    <a:srgbClr val="09D8FF"/>
    <a:srgbClr val="FF2A02"/>
    <a:srgbClr val="CEC437"/>
    <a:srgbClr val="029CB5"/>
    <a:srgbClr val="1726B3"/>
    <a:srgbClr val="00B1C9"/>
    <a:srgbClr val="03BBD5"/>
    <a:srgbClr val="FF290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919" autoAdjust="0"/>
  </p:normalViewPr>
  <p:slideViewPr>
    <p:cSldViewPr>
      <p:cViewPr varScale="1">
        <p:scale>
          <a:sx n="86" d="100"/>
          <a:sy n="86" d="100"/>
        </p:scale>
        <p:origin x="96" y="64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>
        <p:scale>
          <a:sx n="150" d="100"/>
          <a:sy n="150" d="100"/>
        </p:scale>
        <p:origin x="-816" y="4544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00E05D23-619F-40F2-BD56-E8D37A73C867}" type="datetime1">
              <a:rPr lang="en-US"/>
              <a:pPr>
                <a:defRPr/>
              </a:pPr>
              <a:t>4/5/2019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0184F795-40F2-4CDE-8134-087B5999DE1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918546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BF3DDC47-88B4-43E5-92D6-B2D725E91C66}" type="datetime1">
              <a:rPr lang="en-US"/>
              <a:pPr>
                <a:defRPr/>
              </a:pPr>
              <a:t>4/5/2019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1406DB24-4D60-4059-A9C9-6C2353806C9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71903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ＭＳ Ｐゴシック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406DB24-4D60-4059-A9C9-6C2353806C90}" type="slidenum">
              <a:rPr lang="en-US" smtClean="0"/>
              <a:pPr>
                <a:defRPr/>
              </a:pPr>
              <a:t>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73755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5334000" y="1828800"/>
            <a:ext cx="6477000" cy="1981200"/>
          </a:xfrm>
        </p:spPr>
        <p:txBody>
          <a:bodyPr anchor="t">
            <a:normAutofit/>
          </a:bodyPr>
          <a:lstStyle>
            <a:lvl1pPr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4500" b="0" cap="none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 smtClean="0"/>
              <a:t>Enter Presentation Title</a:t>
            </a:r>
            <a:endParaRPr lang="en-US" dirty="0"/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7521223" y="3962400"/>
            <a:ext cx="4289777" cy="914400"/>
          </a:xfrm>
        </p:spPr>
        <p:txBody>
          <a:bodyPr>
            <a:normAutofit/>
          </a:bodyPr>
          <a:lstStyle>
            <a:lvl1pPr algn="r">
              <a:buFontTx/>
              <a:buNone/>
              <a:defRPr sz="2200" cap="none" baseline="0">
                <a:solidFill>
                  <a:schemeClr val="bg1"/>
                </a:solidFill>
                <a:latin typeface="+mn-lt"/>
                <a:cs typeface="Arial"/>
              </a:defRPr>
            </a:lvl1pPr>
          </a:lstStyle>
          <a:p>
            <a:pPr lvl="0"/>
            <a:r>
              <a:rPr lang="en-US" dirty="0" smtClean="0"/>
              <a:t>Enter Presenter 1</a:t>
            </a:r>
          </a:p>
          <a:p>
            <a:pPr lvl="0"/>
            <a:r>
              <a:rPr lang="en-US" dirty="0" smtClean="0"/>
              <a:t>Enter Presenter 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2000" y="457200"/>
            <a:ext cx="7950200" cy="685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06D4ED1-B374-4EF8-B0DC-842899D74E08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0" y="6528816"/>
            <a:ext cx="70104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371600"/>
            <a:ext cx="53848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371600"/>
            <a:ext cx="53848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50C3015-EBC6-4A1C-B155-A3455056564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0" y="6528816"/>
            <a:ext cx="70104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371600"/>
            <a:ext cx="524256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33600"/>
            <a:ext cx="524256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39840" y="1371600"/>
            <a:ext cx="524256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lang="en-US" sz="20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9840" y="2133600"/>
            <a:ext cx="524256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06D4ED1-B374-4EF8-B0DC-842899D74E08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cxnSp>
        <p:nvCxnSpPr>
          <p:cNvPr id="11" name="Straight Connector 10"/>
          <p:cNvCxnSpPr/>
          <p:nvPr/>
        </p:nvCxnSpPr>
        <p:spPr>
          <a:xfrm flipH="1">
            <a:off x="6096000" y="1386840"/>
            <a:ext cx="1059" cy="486156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Footer Placeholder 4"/>
          <p:cNvSpPr>
            <a:spLocks noGrp="1"/>
          </p:cNvSpPr>
          <p:nvPr>
            <p:ph type="ftr" sz="quarter" idx="13"/>
          </p:nvPr>
        </p:nvSpPr>
        <p:spPr>
          <a:xfrm>
            <a:off x="0" y="6528816"/>
            <a:ext cx="70104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06D4ED1-B374-4EF8-B0DC-842899D74E08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76443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06D4ED1-B374-4EF8-B0DC-842899D74E08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ssion Social 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Join the Mission on the Web!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06D4ED1-B374-4EF8-B0DC-842899D74E08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717630"/>
            <a:ext cx="11049000" cy="459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2816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20786"/>
            <a:ext cx="12192000" cy="22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032000" y="457200"/>
            <a:ext cx="7950200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371600"/>
            <a:ext cx="10972800" cy="487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0" y="6528816"/>
            <a:ext cx="70104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753600" y="6528816"/>
            <a:ext cx="24384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206D4ED1-B374-4EF8-B0DC-842899D74E08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2032000" y="1219200"/>
            <a:ext cx="9550400" cy="0"/>
          </a:xfrm>
          <a:prstGeom prst="line">
            <a:avLst/>
          </a:prstGeom>
          <a:ln w="39116">
            <a:solidFill>
              <a:srgbClr val="00004C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27863"/>
            <a:ext cx="1314605" cy="1129437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553" r:id="rId1"/>
    <p:sldLayoutId id="2147484554" r:id="rId2"/>
    <p:sldLayoutId id="2147484556" r:id="rId3"/>
    <p:sldLayoutId id="2147484557" r:id="rId4"/>
    <p:sldLayoutId id="2147484561" r:id="rId5"/>
    <p:sldLayoutId id="2147484559" r:id="rId6"/>
    <p:sldLayoutId id="2147484560" r:id="rId7"/>
  </p:sldLayoutIdLst>
  <p:timing>
    <p:tnLst>
      <p:par>
        <p:cTn id="1" dur="indefinite" restart="never" nodeType="tmRoot"/>
      </p:par>
    </p:tnLst>
  </p:timing>
  <p:hf hdr="0" dt="0"/>
  <p:txStyles>
    <p:titleStyle>
      <a:lvl1pPr algn="ctr" defTabSz="914400" rtl="0" eaLnBrk="1" latinLnBrk="0" hangingPunct="1">
        <a:spcBef>
          <a:spcPct val="0"/>
        </a:spcBef>
        <a:buNone/>
        <a:defRPr sz="3200" kern="1200" spc="-100" baseline="0">
          <a:solidFill>
            <a:srgbClr val="000000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400" kern="1200">
          <a:solidFill>
            <a:srgbClr val="000000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000" kern="1200">
          <a:solidFill>
            <a:srgbClr val="000000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Arial" pitchFamily="34" charset="0"/>
        <a:buChar char="•"/>
        <a:defRPr sz="1800" kern="1200">
          <a:solidFill>
            <a:srgbClr val="000000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rgbClr val="000000"/>
          </a:solidFill>
          <a:latin typeface="+mn-lt"/>
          <a:ea typeface="+mn-ea"/>
          <a:cs typeface="+mn-cs"/>
        </a:defRPr>
      </a:lvl4pPr>
      <a:lvl5pPr marL="1188720" indent="-13716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Arial" pitchFamily="34" charset="0"/>
        <a:buChar char="•"/>
        <a:defRPr sz="1400" kern="1200" baseline="0">
          <a:solidFill>
            <a:srgbClr val="000000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5257800" y="1371600"/>
            <a:ext cx="6477000" cy="1981200"/>
          </a:xfrm>
        </p:spPr>
        <p:txBody>
          <a:bodyPr anchor="t">
            <a:normAutofit fontScale="90000"/>
          </a:bodyPr>
          <a:lstStyle>
            <a:lvl1pPr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4500" b="0" cap="none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OSIRIS-</a:t>
            </a:r>
            <a:r>
              <a:rPr lang="en-US" dirty="0" err="1"/>
              <a:t>REx</a:t>
            </a:r>
            <a:r>
              <a:rPr lang="en-US" dirty="0"/>
              <a:t>: Investigating Statistical Uncertainties in Remotely Sensed Images </a:t>
            </a:r>
          </a:p>
        </p:txBody>
      </p:sp>
      <p:sp>
        <p:nvSpPr>
          <p:cNvPr id="7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4838700" y="4114800"/>
            <a:ext cx="7315200" cy="1447800"/>
          </a:xfrm>
        </p:spPr>
        <p:txBody>
          <a:bodyPr>
            <a:noAutofit/>
          </a:bodyPr>
          <a:lstStyle>
            <a:lvl1pPr algn="r">
              <a:buFontTx/>
              <a:buNone/>
              <a:defRPr sz="2200" cap="none" baseline="0">
                <a:solidFill>
                  <a:schemeClr val="bg1"/>
                </a:solidFill>
                <a:latin typeface="+mn-lt"/>
                <a:cs typeface="Arial"/>
              </a:defRPr>
            </a:lvl1pPr>
          </a:lstStyle>
          <a:p>
            <a:pPr algn="ctr"/>
            <a:r>
              <a:rPr lang="en-US" sz="1800" b="1" dirty="0"/>
              <a:t>Vivian </a:t>
            </a:r>
            <a:r>
              <a:rPr lang="en-US" sz="1800" b="1" dirty="0" smtClean="0"/>
              <a:t>Morrison</a:t>
            </a:r>
            <a:endParaRPr lang="en-US" sz="1400" dirty="0"/>
          </a:p>
          <a:p>
            <a:pPr algn="l"/>
            <a:r>
              <a:rPr lang="en-US" sz="1400" dirty="0"/>
              <a:t>Mentors: Dante </a:t>
            </a:r>
            <a:r>
              <a:rPr lang="en-US" sz="1400" dirty="0" err="1"/>
              <a:t>Lauretta</a:t>
            </a:r>
            <a:r>
              <a:rPr lang="en-US" sz="1400" dirty="0"/>
              <a:t>, Carina Johnson, Dani </a:t>
            </a:r>
            <a:r>
              <a:rPr lang="en-US" sz="1400" dirty="0" err="1" smtClean="0"/>
              <a:t>DellaGiustina</a:t>
            </a:r>
            <a:r>
              <a:rPr lang="en-US" sz="1400" dirty="0" smtClean="0"/>
              <a:t>, Theodore </a:t>
            </a:r>
            <a:r>
              <a:rPr lang="en-US" sz="1400" dirty="0" err="1" smtClean="0"/>
              <a:t>Kareta</a:t>
            </a:r>
            <a:r>
              <a:rPr lang="en-US" sz="1400" dirty="0" smtClean="0"/>
              <a:t> </a:t>
            </a:r>
            <a:endParaRPr lang="en-US" sz="1400" dirty="0"/>
          </a:p>
          <a:p>
            <a:pPr algn="l"/>
            <a:r>
              <a:rPr lang="en-US" sz="1400" dirty="0"/>
              <a:t>Arizona Space Grant Symposium – Tempe, Session C: Planetary Science </a:t>
            </a:r>
          </a:p>
          <a:p>
            <a:pPr algn="ctr"/>
            <a:r>
              <a:rPr lang="en-US" sz="1400" dirty="0"/>
              <a:t>April 13, 2019 </a:t>
            </a:r>
          </a:p>
          <a:p>
            <a:pPr lvl="0" algn="l"/>
            <a:endParaRPr lang="en-US" sz="1400" dirty="0" smtClean="0"/>
          </a:p>
        </p:txBody>
      </p:sp>
    </p:spTree>
    <p:extLst>
      <p:ext uri="{BB962C8B-B14F-4D97-AF65-F5344CB8AC3E}">
        <p14:creationId xmlns:p14="http://schemas.microsoft.com/office/powerpoint/2010/main" val="1848127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Rock pile error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39140" y="1596454"/>
            <a:ext cx="5242560" cy="4114800"/>
          </a:xfrm>
        </p:spPr>
        <p:txBody>
          <a:bodyPr/>
          <a:lstStyle/>
          <a:p>
            <a:r>
              <a:rPr lang="en-US" dirty="0" smtClean="0"/>
              <a:t>Surface distribution of rocks can lead to error when determining length of rocks that are partially covered </a:t>
            </a:r>
          </a:p>
          <a:p>
            <a:endParaRPr lang="en-US" dirty="0"/>
          </a:p>
          <a:p>
            <a:r>
              <a:rPr lang="en-US" dirty="0" smtClean="0"/>
              <a:t>Additionally creates ID association error in database 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53200" y="5391373"/>
            <a:ext cx="5242560" cy="639762"/>
          </a:xfrm>
        </p:spPr>
        <p:txBody>
          <a:bodyPr/>
          <a:lstStyle/>
          <a:p>
            <a:r>
              <a:rPr lang="en-US" dirty="0" smtClean="0"/>
              <a:t>Rock cluster, Tray 2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06D4ED1-B374-4EF8-B0DC-842899D74E08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9000" y="1419448"/>
            <a:ext cx="3257550" cy="3971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89057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Movement distortion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30673" y="1691481"/>
            <a:ext cx="5242560" cy="4114800"/>
          </a:xfrm>
        </p:spPr>
        <p:txBody>
          <a:bodyPr/>
          <a:lstStyle/>
          <a:p>
            <a:r>
              <a:rPr lang="en-US" dirty="0" smtClean="0"/>
              <a:t>Varying steadiness of the imaging unit can lead to discrepancies within data and pixel determination</a:t>
            </a:r>
          </a:p>
          <a:p>
            <a:endParaRPr lang="en-US" dirty="0"/>
          </a:p>
          <a:p>
            <a:r>
              <a:rPr lang="en-US" dirty="0" smtClean="0"/>
              <a:t>Issues with pixel determination can create much larger errors within database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670158" y="4985474"/>
            <a:ext cx="5242560" cy="639762"/>
          </a:xfrm>
        </p:spPr>
        <p:txBody>
          <a:bodyPr/>
          <a:lstStyle/>
          <a:p>
            <a:r>
              <a:rPr lang="en-US" dirty="0" smtClean="0"/>
              <a:t>Distortion in photos of trays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06D4ED1-B374-4EF8-B0DC-842899D74E08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09067" y="1585689"/>
            <a:ext cx="4853377" cy="3054573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>
            <a:off x="6172200" y="2126457"/>
            <a:ext cx="2995917" cy="3552948"/>
          </a:xfrm>
          <a:prstGeom prst="ellipse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52641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Future research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670135"/>
            <a:ext cx="5054600" cy="4297680"/>
          </a:xfrm>
        </p:spPr>
        <p:txBody>
          <a:bodyPr>
            <a:normAutofit/>
          </a:bodyPr>
          <a:lstStyle/>
          <a:p>
            <a:r>
              <a:rPr lang="en-US" dirty="0" smtClean="0"/>
              <a:t>Furthered research on unidentified sources of error</a:t>
            </a:r>
          </a:p>
          <a:p>
            <a:endParaRPr lang="en-US" dirty="0" smtClean="0"/>
          </a:p>
          <a:p>
            <a:r>
              <a:rPr lang="en-US" dirty="0" smtClean="0"/>
              <a:t>Developing new code and applying procedural solutions</a:t>
            </a:r>
          </a:p>
          <a:p>
            <a:endParaRPr lang="en-US" dirty="0" smtClean="0"/>
          </a:p>
          <a:p>
            <a:r>
              <a:rPr lang="en-US" dirty="0" smtClean="0"/>
              <a:t>Usage throughout OSIRIS-</a:t>
            </a:r>
            <a:r>
              <a:rPr lang="en-US" dirty="0" err="1" smtClean="0"/>
              <a:t>REx</a:t>
            </a:r>
            <a:r>
              <a:rPr lang="en-US" dirty="0" smtClean="0"/>
              <a:t> mission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06D4ED1-B374-4EF8-B0DC-842899D74E08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1670134"/>
            <a:ext cx="6096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26460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Acknowledgements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371600"/>
            <a:ext cx="8610600" cy="4876800"/>
          </a:xfrm>
        </p:spPr>
        <p:txBody>
          <a:bodyPr/>
          <a:lstStyle/>
          <a:p>
            <a:r>
              <a:rPr lang="en-US" dirty="0" smtClean="0"/>
              <a:t>Mentors: </a:t>
            </a:r>
            <a:r>
              <a:rPr lang="it-IT" dirty="0"/>
              <a:t>Dante Lauretta, Carina Johnson, Dani DellaGiustina, Theodore Kareta </a:t>
            </a:r>
            <a:endParaRPr lang="it-IT" dirty="0" smtClean="0"/>
          </a:p>
          <a:p>
            <a:endParaRPr lang="it-IT" dirty="0"/>
          </a:p>
          <a:p>
            <a:r>
              <a:rPr lang="it-IT" dirty="0" smtClean="0"/>
              <a:t>Space Grant Manager: Michelle Coe</a:t>
            </a:r>
          </a:p>
          <a:p>
            <a:endParaRPr lang="en-US" dirty="0" smtClean="0"/>
          </a:p>
          <a:p>
            <a:r>
              <a:rPr lang="en-US" dirty="0" smtClean="0"/>
              <a:t>Image Processing Working Group (IPWG)</a:t>
            </a:r>
          </a:p>
          <a:p>
            <a:endParaRPr lang="en-US" dirty="0"/>
          </a:p>
          <a:p>
            <a:r>
              <a:rPr lang="en-US" dirty="0" smtClean="0"/>
              <a:t>Lunar Planetary Lab </a:t>
            </a:r>
          </a:p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06D4ED1-B374-4EF8-B0DC-842899D74E08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82200" y="3985641"/>
            <a:ext cx="1905000" cy="2543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72831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551926" y="6602391"/>
            <a:ext cx="354009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tx2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 </a:t>
            </a:r>
          </a:p>
        </p:txBody>
      </p:sp>
      <p:sp>
        <p:nvSpPr>
          <p:cNvPr id="9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defTabSz="457200" eaLnBrk="0" fontAlgn="base" hangingPunct="0">
              <a:spcAft>
                <a:spcPct val="0"/>
              </a:spcAft>
              <a:defRPr/>
            </a:pPr>
            <a:r>
              <a:rPr lang="en-US" sz="2800" b="1" cap="small" spc="0" dirty="0" smtClean="0">
                <a:latin typeface="Verdana"/>
                <a:ea typeface="ＭＳ Ｐゴシック" charset="0"/>
                <a:cs typeface="Verdana"/>
              </a:rPr>
              <a:t>Thank you!</a:t>
            </a:r>
            <a:endParaRPr lang="en-US" sz="2800" b="1" cap="small" spc="0" dirty="0">
              <a:latin typeface="Verdana"/>
              <a:ea typeface="ＭＳ Ｐゴシック" charset="0"/>
              <a:cs typeface="Verdana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06D4ED1-B374-4EF8-B0DC-842899D74E08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822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Introduction</a:t>
            </a:r>
            <a:endParaRPr lang="en-US" dirty="0"/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>
          <a:xfrm>
            <a:off x="228600" y="1423415"/>
            <a:ext cx="6896100" cy="36576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NASA’s OSIRIS-</a:t>
            </a:r>
            <a:r>
              <a:rPr lang="en-US" b="1" dirty="0" err="1"/>
              <a:t>REx</a:t>
            </a:r>
            <a:r>
              <a:rPr lang="en-US" b="1" dirty="0"/>
              <a:t> mission </a:t>
            </a:r>
            <a:r>
              <a:rPr lang="en-US" dirty="0"/>
              <a:t>– Asteroid </a:t>
            </a:r>
            <a:r>
              <a:rPr lang="en-US" dirty="0" err="1" smtClean="0"/>
              <a:t>Bennu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Currently in 5</a:t>
            </a:r>
            <a:r>
              <a:rPr lang="en-US" baseline="30000" dirty="0" smtClean="0"/>
              <a:t>th</a:t>
            </a:r>
            <a:r>
              <a:rPr lang="en-US" dirty="0" smtClean="0"/>
              <a:t> flyby, nearing sampling phase</a:t>
            </a:r>
            <a:br>
              <a:rPr lang="en-US" dirty="0" smtClean="0"/>
            </a:br>
            <a:endParaRPr lang="en-US" dirty="0" smtClean="0"/>
          </a:p>
          <a:p>
            <a:r>
              <a:rPr lang="en-US" dirty="0" err="1" smtClean="0"/>
              <a:t>Bennu’s</a:t>
            </a:r>
            <a:r>
              <a:rPr lang="en-US" dirty="0" smtClean="0"/>
              <a:t> complex surface texture creates a higher necessity for well constrained boulder identification.</a:t>
            </a:r>
            <a:br>
              <a:rPr lang="en-US" dirty="0" smtClean="0"/>
            </a:br>
            <a:endParaRPr lang="en-US" dirty="0" smtClean="0"/>
          </a:p>
          <a:p>
            <a:r>
              <a:rPr lang="en-US" i="1" dirty="0" smtClean="0"/>
              <a:t>How can we identify errors introduced by remote sensing techniques?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C3015-EBC6-4A1C-B155-A3455056564D}" type="slidenum">
              <a:rPr lang="en-US" smtClean="0"/>
              <a:pPr/>
              <a:t>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n-US" dirty="0"/>
          </a:p>
        </p:txBody>
      </p:sp>
      <p:cxnSp>
        <p:nvCxnSpPr>
          <p:cNvPr id="3" name="Straight Connector 2"/>
          <p:cNvCxnSpPr/>
          <p:nvPr/>
        </p:nvCxnSpPr>
        <p:spPr>
          <a:xfrm>
            <a:off x="342900" y="2438400"/>
            <a:ext cx="63246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1457282"/>
            <a:ext cx="4953000" cy="495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5560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06D4ED1-B374-4EF8-B0DC-842899D74E08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6189" y="79116"/>
            <a:ext cx="6785811" cy="678581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0246"/>
            <a:ext cx="6172200" cy="6796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6412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622300" y="1816100"/>
            <a:ext cx="5384800" cy="685800"/>
          </a:xfrm>
        </p:spPr>
        <p:txBody>
          <a:bodyPr/>
          <a:lstStyle/>
          <a:p>
            <a:r>
              <a:rPr lang="en-US" b="1" dirty="0" smtClean="0"/>
              <a:t>Remotely Sensed Images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635000" y="3612641"/>
            <a:ext cx="5384800" cy="685800"/>
          </a:xfrm>
        </p:spPr>
        <p:txBody>
          <a:bodyPr/>
          <a:lstStyle/>
          <a:p>
            <a:r>
              <a:rPr lang="en-US" b="1" dirty="0" smtClean="0"/>
              <a:t>Ground Truth Measurements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50C3015-EBC6-4A1C-B155-A3455056564D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Ground Truth Assessment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62000" y="2317724"/>
            <a:ext cx="4953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</a:t>
            </a:r>
            <a:r>
              <a:rPr lang="en-US" dirty="0" smtClean="0"/>
              <a:t>ollected </a:t>
            </a:r>
            <a:r>
              <a:rPr lang="en-US" dirty="0"/>
              <a:t>data of an object outside </a:t>
            </a:r>
            <a:r>
              <a:rPr lang="en-US" dirty="0" smtClean="0"/>
              <a:t>our </a:t>
            </a:r>
            <a:r>
              <a:rPr lang="en-US" dirty="0"/>
              <a:t>reach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38200" y="4200442"/>
            <a:ext cx="4953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Simulated </a:t>
            </a:r>
            <a:r>
              <a:rPr lang="en-US" dirty="0"/>
              <a:t>data collected for comparative purposes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6400800" y="2364824"/>
            <a:ext cx="1295400" cy="1247817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6324600" y="3625341"/>
            <a:ext cx="1371600" cy="99060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8458200" y="2920311"/>
            <a:ext cx="3429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Calibration Interpretation</a:t>
            </a:r>
          </a:p>
          <a:p>
            <a:r>
              <a:rPr lang="en-US" b="1" dirty="0" smtClean="0"/>
              <a:t>Analysis 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8643738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Rock Trays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0" y="1685883"/>
            <a:ext cx="3666557" cy="4876800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06D4ED1-B374-4EF8-B0DC-842899D74E08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91067" y="1491145"/>
            <a:ext cx="667859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Simulated rock trays </a:t>
            </a:r>
            <a:r>
              <a:rPr lang="en-US" dirty="0"/>
              <a:t>created by </a:t>
            </a:r>
            <a:r>
              <a:rPr lang="en-US" dirty="0" smtClean="0"/>
              <a:t>the Image Process Working Group (IPWG)</a:t>
            </a:r>
            <a:br>
              <a:rPr lang="en-US" dirty="0" smtClean="0"/>
            </a:br>
            <a:endParaRPr lang="en-US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Sizes and distribution of rocks are consistent with those seen from </a:t>
            </a:r>
            <a:r>
              <a:rPr lang="en-US" dirty="0" err="1" smtClean="0"/>
              <a:t>Bennu</a:t>
            </a:r>
            <a:r>
              <a:rPr lang="en-US" dirty="0" smtClean="0"/>
              <a:t> images</a:t>
            </a:r>
          </a:p>
          <a:p>
            <a:endParaRPr lang="en-US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Imaged at known illumination conditions on </a:t>
            </a:r>
            <a:r>
              <a:rPr lang="en-US" dirty="0" err="1" smtClean="0"/>
              <a:t>Bennu</a:t>
            </a:r>
            <a:r>
              <a:rPr lang="en-US" dirty="0" smtClean="0"/>
              <a:t>  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7299" y="4348738"/>
            <a:ext cx="2961731" cy="2180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9146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 </a:t>
            </a:r>
            <a:r>
              <a:rPr lang="en-US" dirty="0" smtClean="0"/>
              <a:t>S</a:t>
            </a:r>
            <a:r>
              <a:rPr lang="en-US" dirty="0" smtClean="0"/>
              <a:t>itu </a:t>
            </a:r>
            <a:r>
              <a:rPr lang="en-US" dirty="0" smtClean="0"/>
              <a:t>vs. GIS 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8524" y="1634510"/>
            <a:ext cx="6842752" cy="2557692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06D4ED1-B374-4EF8-B0DC-842899D74E08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26724" y="1551276"/>
            <a:ext cx="42672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Comparative Methods</a:t>
            </a:r>
            <a:endParaRPr lang="en-US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Truth measurements taken by caliper instruments </a:t>
            </a:r>
            <a:br>
              <a:rPr lang="en-US" dirty="0" smtClean="0"/>
            </a:br>
            <a:endParaRPr lang="en-US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Remote measurements through ArcMap/GIS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26724" y="4293952"/>
            <a:ext cx="10744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Determining biases:</a:t>
            </a:r>
          </a:p>
          <a:p>
            <a:r>
              <a:rPr lang="en-US" i="1" dirty="0" smtClean="0"/>
              <a:t>How are the discrepancies between data sets being introduced?</a:t>
            </a:r>
          </a:p>
          <a:p>
            <a:r>
              <a:rPr lang="en-US" i="1" dirty="0" smtClean="0"/>
              <a:t>To what extent are these biases controllable?</a:t>
            </a:r>
          </a:p>
          <a:p>
            <a:r>
              <a:rPr lang="en-US" i="1" dirty="0" smtClean="0"/>
              <a:t>How can we use this going forward?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5691730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GIS Processing 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06D4ED1-B374-4EF8-B0DC-842899D74E08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59871" y="1612395"/>
            <a:ext cx="4648200" cy="120032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Assign labels to rocks and collect varying measurements on shape and length </a:t>
            </a:r>
            <a:r>
              <a:rPr lang="en-US" b="1" dirty="0" smtClean="0"/>
              <a:t>(pixel)</a:t>
            </a:r>
            <a:endParaRPr lang="en-US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7395633" y="1467026"/>
            <a:ext cx="4343400" cy="120032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Associate measurements to corresponding rock number and input to database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7958666" y="4026991"/>
            <a:ext cx="3589867" cy="83099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Determine conversion factor </a:t>
            </a:r>
            <a:r>
              <a:rPr lang="en-US" b="1" dirty="0" smtClean="0"/>
              <a:t>(pixel to mm) </a:t>
            </a:r>
            <a:endParaRPr lang="en-US" b="1" dirty="0"/>
          </a:p>
        </p:txBody>
      </p:sp>
      <p:sp>
        <p:nvSpPr>
          <p:cNvPr id="14" name="Rectangle 13"/>
          <p:cNvSpPr/>
          <p:nvPr/>
        </p:nvSpPr>
        <p:spPr>
          <a:xfrm>
            <a:off x="685800" y="3794789"/>
            <a:ext cx="5029200" cy="1295400"/>
          </a:xfrm>
          <a:prstGeom prst="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 smtClean="0"/>
              <a:t>Apply conversion factor to database and quantify length </a:t>
            </a:r>
            <a:r>
              <a:rPr lang="en-US" b="1" dirty="0" smtClean="0"/>
              <a:t>(mm) </a:t>
            </a:r>
            <a:r>
              <a:rPr lang="en-US" dirty="0" smtClean="0"/>
              <a:t>in remotely sensed image</a:t>
            </a:r>
            <a:endParaRPr lang="en-US" dirty="0"/>
          </a:p>
        </p:txBody>
      </p:sp>
      <p:cxnSp>
        <p:nvCxnSpPr>
          <p:cNvPr id="22" name="Straight Arrow Connector 21"/>
          <p:cNvCxnSpPr/>
          <p:nvPr/>
        </p:nvCxnSpPr>
        <p:spPr>
          <a:xfrm flipV="1">
            <a:off x="5540375" y="2095297"/>
            <a:ext cx="1390650" cy="188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>
            <a:off x="9372600" y="2895600"/>
            <a:ext cx="0" cy="883456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H="1">
            <a:off x="6235700" y="4541797"/>
            <a:ext cx="1142999" cy="22889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68244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Source of errors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2400" b="1" dirty="0" smtClean="0"/>
              <a:t>Natural properties</a:t>
            </a:r>
            <a:endParaRPr lang="en-US" sz="2400" b="1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Irregularly shaped rocks</a:t>
            </a:r>
          </a:p>
          <a:p>
            <a:r>
              <a:rPr lang="en-US" b="1" dirty="0" smtClean="0"/>
              <a:t>Rock pile error</a:t>
            </a:r>
          </a:p>
          <a:p>
            <a:r>
              <a:rPr lang="en-US" dirty="0" smtClean="0"/>
              <a:t>Dark surface textures</a:t>
            </a:r>
          </a:p>
          <a:p>
            <a:r>
              <a:rPr lang="en-US" dirty="0" smtClean="0"/>
              <a:t>Certain illumination conditions </a:t>
            </a:r>
          </a:p>
          <a:p>
            <a:r>
              <a:rPr lang="en-US" b="1" dirty="0" smtClean="0"/>
              <a:t>Movement distortion </a:t>
            </a:r>
          </a:p>
          <a:p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/>
          </a:bodyPr>
          <a:lstStyle/>
          <a:p>
            <a:r>
              <a:rPr lang="en-US" sz="2400" b="1" dirty="0" smtClean="0"/>
              <a:t>Processing errors</a:t>
            </a:r>
            <a:endParaRPr lang="en-US" sz="2400" b="1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dirty="0" smtClean="0"/>
              <a:t>Wrongly associated rock ID number</a:t>
            </a:r>
          </a:p>
          <a:p>
            <a:r>
              <a:rPr lang="en-US" dirty="0" smtClean="0"/>
              <a:t>Measurement errors</a:t>
            </a:r>
          </a:p>
          <a:p>
            <a:r>
              <a:rPr lang="en-US" dirty="0" smtClean="0"/>
              <a:t>Overestimation </a:t>
            </a:r>
            <a:r>
              <a:rPr lang="en-US" dirty="0"/>
              <a:t>/Underestimation</a:t>
            </a:r>
          </a:p>
          <a:p>
            <a:r>
              <a:rPr lang="en-US" b="1" dirty="0"/>
              <a:t>Differences in perception </a:t>
            </a:r>
            <a:r>
              <a:rPr lang="en-US" dirty="0" smtClean="0"/>
              <a:t>(i.e., where </a:t>
            </a:r>
            <a:r>
              <a:rPr lang="en-US" dirty="0"/>
              <a:t>to measure </a:t>
            </a:r>
            <a:r>
              <a:rPr lang="en-US" dirty="0" smtClean="0"/>
              <a:t>length)</a:t>
            </a:r>
            <a:endParaRPr lang="en-US" dirty="0"/>
          </a:p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06D4ED1-B374-4EF8-B0DC-842899D74E08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92420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Perception error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1666081"/>
            <a:ext cx="5242560" cy="4114800"/>
          </a:xfrm>
        </p:spPr>
        <p:txBody>
          <a:bodyPr/>
          <a:lstStyle/>
          <a:p>
            <a:r>
              <a:rPr lang="en-US" dirty="0"/>
              <a:t>Individual determination of where to measure length on an object can create subjective biases </a:t>
            </a:r>
            <a:br>
              <a:rPr lang="en-US" dirty="0"/>
            </a:br>
            <a:endParaRPr lang="en-US" dirty="0"/>
          </a:p>
          <a:p>
            <a:r>
              <a:rPr lang="en-US" dirty="0"/>
              <a:t>Irregularly shaped rocks are associated with an increase in measurement error </a:t>
            </a:r>
          </a:p>
          <a:p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4953000"/>
            <a:ext cx="5242560" cy="639762"/>
          </a:xfrm>
        </p:spPr>
        <p:txBody>
          <a:bodyPr/>
          <a:lstStyle/>
          <a:p>
            <a:r>
              <a:rPr lang="en-US" dirty="0" smtClean="0"/>
              <a:t>Irregularly shaped rocks, Tray 4</a:t>
            </a:r>
            <a:endParaRPr lang="en-US" dirty="0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7467600" y="1714725"/>
            <a:ext cx="2895600" cy="3238275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06D4ED1-B374-4EF8-B0DC-842899D74E08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681308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larity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larit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8F00CEA3-75D1-4AF0-B0DC-C6BD1C8FD7C9}" vid="{FB4A4BEE-9DE9-4788-85AE-6730ADBB1B8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1497F643548D04CB4F90D769A4826CD" ma:contentTypeVersion="0" ma:contentTypeDescription="Create a new document." ma:contentTypeScope="" ma:versionID="29ece310b02790c3a863ba23f11c8b17">
  <xsd:schema xmlns:xsd="http://www.w3.org/2001/XMLSchema" xmlns:p="http://schemas.microsoft.com/office/2006/metadata/properties" targetNamespace="http://schemas.microsoft.com/office/2006/metadata/properties" ma:root="true" ma:fieldsID="4aeb20c0e3442673af7ee10786458764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office/internal/2005/internalDocumentation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 ma:readOnly="tru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lastPrinted" minOccurs="0" maxOccurs="1" type="xsd:dateTime"/>
        <xsd:element name="contentStatus" minOccurs="0" maxOccurs="1" type="xsd:string"/>
      </xsd:all>
    </xsd:complexType>
  </xsd:schema>
</ct:contentTypeSchema>
</file>

<file path=customXml/itemProps1.xml><?xml version="1.0" encoding="utf-8"?>
<ds:datastoreItem xmlns:ds="http://schemas.openxmlformats.org/officeDocument/2006/customXml" ds:itemID="{3A06DD4B-6FA8-430C-9940-3E019BC7A8F8}">
  <ds:schemaRefs>
    <ds:schemaRef ds:uri="http://schemas.microsoft.com/office/2006/documentManagement/types"/>
    <ds:schemaRef ds:uri="http://purl.org/dc/elements/1.1/"/>
    <ds:schemaRef ds:uri="http://purl.org/dc/dcmitype/"/>
    <ds:schemaRef ds:uri="http://www.w3.org/XML/1998/namespace"/>
    <ds:schemaRef ds:uri="http://schemas.microsoft.com/office/2006/metadata/properties"/>
    <ds:schemaRef ds:uri="http://schemas.openxmlformats.org/package/2006/metadata/core-properties"/>
    <ds:schemaRef ds:uri="http://purl.org/dc/terms/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38A929D5-29D2-46A2-BD0C-443C941239EA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DE92634-06E8-43E6-9FF1-CEBC0556B8A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office/internal/2005/internalDocumentation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2019 - OSIRIS-REx Mission PowerPoint Template 16x9</Template>
  <TotalTime>566</TotalTime>
  <Words>385</Words>
  <Application>Microsoft Office PowerPoint</Application>
  <PresentationFormat>Widescreen</PresentationFormat>
  <Paragraphs>91</Paragraphs>
  <Slides>14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ＭＳ Ｐゴシック</vt:lpstr>
      <vt:lpstr>Arial</vt:lpstr>
      <vt:lpstr>Calibri</vt:lpstr>
      <vt:lpstr>Verdana</vt:lpstr>
      <vt:lpstr>Clarity</vt:lpstr>
      <vt:lpstr>OSIRIS-REx: Investigating Statistical Uncertainties in Remotely Sensed Images </vt:lpstr>
      <vt:lpstr>Introduction</vt:lpstr>
      <vt:lpstr>PowerPoint Presentation</vt:lpstr>
      <vt:lpstr>Ground Truth Assessment</vt:lpstr>
      <vt:lpstr>Rock Trays</vt:lpstr>
      <vt:lpstr>In Situ vs. GIS </vt:lpstr>
      <vt:lpstr>GIS Processing </vt:lpstr>
      <vt:lpstr>Source of errors</vt:lpstr>
      <vt:lpstr>Perception error</vt:lpstr>
      <vt:lpstr>Rock pile error</vt:lpstr>
      <vt:lpstr>Movement distortion</vt:lpstr>
      <vt:lpstr>Future research</vt:lpstr>
      <vt:lpstr>Acknowledgements</vt:lpstr>
      <vt:lpstr>Thank you!</vt:lpstr>
    </vt:vector>
  </TitlesOfParts>
  <Manager/>
  <Company>University of Arizona - Lunar and Planetary Lab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OSIRIS-REx: Investigating Statistical Uncertainties in Remotely Sensed Images</dc:title>
  <dc:subject/>
  <dc:creator>Morrison, Vivian</dc:creator>
  <cp:keywords/>
  <dc:description/>
  <cp:lastModifiedBy>Michelle A. Coe</cp:lastModifiedBy>
  <cp:revision>36</cp:revision>
  <cp:lastPrinted>2014-01-14T05:22:11Z</cp:lastPrinted>
  <dcterms:created xsi:type="dcterms:W3CDTF">2019-04-02T23:34:09Z</dcterms:created>
  <dcterms:modified xsi:type="dcterms:W3CDTF">2019-04-06T02:04:06Z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Presentation num">
    <vt:i4>1</vt:i4>
  </property>
</Properties>
</file>